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1" r:id="rId4"/>
    <p:sldId id="258" r:id="rId5"/>
    <p:sldId id="259"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3/8/2018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3/8/2018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3/8/2018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3/8/2018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3/8/2018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3/8/2018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3/8/2018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42A54C80-263E-416B-A8E0-580EDEADCBDC}" type="datetimeFigureOut">
              <a:rPr lang="en-US" dirty="0"/>
              <a:t>3/8/2018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3/8/2018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3/8/2018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emorizame.com/"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59903" y="1748117"/>
            <a:ext cx="9021980" cy="3334871"/>
          </a:xfrm>
        </p:spPr>
        <p:txBody>
          <a:bodyPr/>
          <a:lstStyle/>
          <a:p>
            <a:pPr algn="ctr"/>
            <a:r>
              <a:rPr lang="es-CO" sz="6600" b="1" dirty="0"/>
              <a:t>FOLKSONOMY</a:t>
            </a:r>
            <a:br>
              <a:rPr lang="es-CO" sz="6600" b="1" dirty="0"/>
            </a:br>
            <a:r>
              <a:rPr lang="es-CO" sz="6600" b="1" dirty="0"/>
              <a:t>Y</a:t>
            </a:r>
            <a:br>
              <a:rPr lang="es-CO" sz="6600" b="1" dirty="0"/>
            </a:br>
            <a:r>
              <a:rPr lang="es-CO" sz="6600" b="1" dirty="0"/>
              <a:t>SOCIAL BOOKMARKING</a:t>
            </a:r>
            <a:endParaRPr lang="es-CO" sz="6600" dirty="0"/>
          </a:p>
        </p:txBody>
      </p:sp>
    </p:spTree>
    <p:extLst>
      <p:ext uri="{BB962C8B-B14F-4D97-AF65-F5344CB8AC3E}">
        <p14:creationId xmlns:p14="http://schemas.microsoft.com/office/powerpoint/2010/main" val="3963229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075764" y="312550"/>
            <a:ext cx="8198239" cy="1368332"/>
          </a:xfrm>
        </p:spPr>
        <p:txBody>
          <a:bodyPr>
            <a:normAutofit/>
          </a:bodyPr>
          <a:lstStyle/>
          <a:p>
            <a:pPr algn="just"/>
            <a:r>
              <a:rPr lang="es-CO" sz="2000" b="1" dirty="0" err="1">
                <a:solidFill>
                  <a:schemeClr val="tx1"/>
                </a:solidFill>
                <a:effectLst>
                  <a:outerShdw blurRad="38100" dist="38100" dir="2700000" algn="tl">
                    <a:srgbClr val="000000">
                      <a:alpha val="43137"/>
                    </a:srgbClr>
                  </a:outerShdw>
                </a:effectLst>
              </a:rPr>
              <a:t>Folksonomy</a:t>
            </a:r>
            <a:r>
              <a:rPr lang="es-CO" sz="2000" b="1" dirty="0">
                <a:solidFill>
                  <a:schemeClr val="tx1"/>
                </a:solidFill>
                <a:effectLst>
                  <a:outerShdw blurRad="38100" dist="38100" dir="2700000" algn="tl">
                    <a:srgbClr val="000000">
                      <a:alpha val="43137"/>
                    </a:srgbClr>
                  </a:outerShdw>
                </a:effectLst>
              </a:rPr>
              <a:t>, </a:t>
            </a:r>
            <a:r>
              <a:rPr lang="es-CO" sz="2000" dirty="0">
                <a:solidFill>
                  <a:schemeClr val="tx1"/>
                </a:solidFill>
              </a:rPr>
              <a:t>es un término creado por Thomas </a:t>
            </a:r>
            <a:r>
              <a:rPr lang="es-CO" sz="2000" dirty="0" err="1">
                <a:solidFill>
                  <a:schemeClr val="tx1"/>
                </a:solidFill>
              </a:rPr>
              <a:t>Vander</a:t>
            </a:r>
            <a:r>
              <a:rPr lang="es-CO" sz="2000" dirty="0">
                <a:solidFill>
                  <a:schemeClr val="tx1"/>
                </a:solidFill>
              </a:rPr>
              <a:t> </a:t>
            </a:r>
            <a:r>
              <a:rPr lang="es-CO" sz="2000" dirty="0" err="1">
                <a:solidFill>
                  <a:schemeClr val="tx1"/>
                </a:solidFill>
              </a:rPr>
              <a:t>Wal</a:t>
            </a:r>
            <a:r>
              <a:rPr lang="es-CO" sz="2000" dirty="0">
                <a:solidFill>
                  <a:schemeClr val="tx1"/>
                </a:solidFill>
              </a:rPr>
              <a:t>, quien lo define como el resultado del etiquetado individual y libre, de cualquier contenido digital que tenga una dirección Web (URL), con fines de recuperación futura.</a:t>
            </a:r>
          </a:p>
          <a:p>
            <a:pPr algn="just"/>
            <a:endParaRPr lang="es-CO" sz="2000" dirty="0">
              <a:solidFill>
                <a:schemeClr val="tx1"/>
              </a:solidFill>
            </a:endParaRPr>
          </a:p>
        </p:txBody>
      </p:sp>
      <p:pic>
        <p:nvPicPr>
          <p:cNvPr id="4" name="Imagen 3"/>
          <p:cNvPicPr>
            <a:picLocks noChangeAspect="1"/>
          </p:cNvPicPr>
          <p:nvPr/>
        </p:nvPicPr>
        <p:blipFill>
          <a:blip r:embed="rId2"/>
          <a:stretch>
            <a:fillRect/>
          </a:stretch>
        </p:blipFill>
        <p:spPr>
          <a:xfrm>
            <a:off x="3375210" y="1680882"/>
            <a:ext cx="3938417" cy="3619355"/>
          </a:xfrm>
          <a:prstGeom prst="rect">
            <a:avLst/>
          </a:prstGeom>
          <a:ln>
            <a:solidFill>
              <a:schemeClr val="tx1"/>
            </a:solidFill>
          </a:ln>
        </p:spPr>
      </p:pic>
      <p:sp>
        <p:nvSpPr>
          <p:cNvPr id="5" name="Subtítulo 2"/>
          <p:cNvSpPr txBox="1">
            <a:spLocks/>
          </p:cNvSpPr>
          <p:nvPr/>
        </p:nvSpPr>
        <p:spPr>
          <a:xfrm>
            <a:off x="981635" y="5664480"/>
            <a:ext cx="9052051" cy="843897"/>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just"/>
            <a:r>
              <a:rPr lang="es-CO" sz="2000" dirty="0">
                <a:solidFill>
                  <a:schemeClr val="tx1"/>
                </a:solidFill>
              </a:rPr>
              <a:t>Las </a:t>
            </a:r>
            <a:r>
              <a:rPr lang="es-CO" sz="2000" dirty="0" err="1">
                <a:solidFill>
                  <a:schemeClr val="tx1"/>
                </a:solidFill>
              </a:rPr>
              <a:t>folksonomías</a:t>
            </a:r>
            <a:r>
              <a:rPr lang="es-CO" sz="2000" dirty="0">
                <a:solidFill>
                  <a:schemeClr val="tx1"/>
                </a:solidFill>
              </a:rPr>
              <a:t> surgen cuando varios usuarios colaboran en la descripción de un mismo material informativo. </a:t>
            </a:r>
          </a:p>
        </p:txBody>
      </p:sp>
    </p:spTree>
    <p:extLst>
      <p:ext uri="{BB962C8B-B14F-4D97-AF65-F5344CB8AC3E}">
        <p14:creationId xmlns:p14="http://schemas.microsoft.com/office/powerpoint/2010/main" val="144269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4869" y="238898"/>
            <a:ext cx="9051552" cy="741405"/>
          </a:xfrm>
        </p:spPr>
        <p:txBody>
          <a:bodyPr>
            <a:normAutofit/>
          </a:bodyPr>
          <a:lstStyle/>
          <a:p>
            <a:r>
              <a:rPr lang="es-CO" sz="3200" dirty="0"/>
              <a:t>Tipos de </a:t>
            </a:r>
            <a:r>
              <a:rPr lang="es-CO" sz="3200" dirty="0" err="1"/>
              <a:t>folksonomía</a:t>
            </a:r>
            <a:r>
              <a:rPr lang="es-CO" sz="3200" dirty="0"/>
              <a:t> según Thomas </a:t>
            </a:r>
            <a:r>
              <a:rPr lang="es-CO" sz="3200" dirty="0" err="1"/>
              <a:t>Vander</a:t>
            </a:r>
            <a:r>
              <a:rPr lang="es-CO" sz="3200" dirty="0"/>
              <a:t> Val:</a:t>
            </a:r>
          </a:p>
        </p:txBody>
      </p:sp>
      <p:sp>
        <p:nvSpPr>
          <p:cNvPr id="3" name="Marcador de contenido 2"/>
          <p:cNvSpPr>
            <a:spLocks noGrp="1"/>
          </p:cNvSpPr>
          <p:nvPr>
            <p:ph idx="1"/>
          </p:nvPr>
        </p:nvSpPr>
        <p:spPr>
          <a:xfrm>
            <a:off x="174824" y="1345043"/>
            <a:ext cx="9562299" cy="4289638"/>
          </a:xfrm>
        </p:spPr>
        <p:txBody>
          <a:bodyPr>
            <a:normAutofit/>
          </a:bodyPr>
          <a:lstStyle/>
          <a:p>
            <a:pPr algn="just"/>
            <a:r>
              <a:rPr lang="es-CO" b="1" dirty="0" err="1"/>
              <a:t>Folksonomía</a:t>
            </a:r>
            <a:r>
              <a:rPr lang="es-CO" b="1" dirty="0"/>
              <a:t> amplia: </a:t>
            </a:r>
            <a:r>
              <a:rPr lang="es-CO" dirty="0"/>
              <a:t>Donde el creador no influye en las etiquetas que se ponen a su contenido, sino que son los usuarios quienes lo hacen, favoreciendo así que estas etiquetas estén en sus propios idiomas y sus propias palabras. Un ejemplo de </a:t>
            </a:r>
            <a:r>
              <a:rPr lang="es-CO" dirty="0" err="1"/>
              <a:t>folksonomía</a:t>
            </a:r>
            <a:r>
              <a:rPr lang="es-CO" dirty="0"/>
              <a:t> amplia es Delicious, página donde se pueden ordenar y compartir los enlaces favoritos.</a:t>
            </a:r>
          </a:p>
          <a:p>
            <a:pPr marL="0" indent="0" algn="just">
              <a:buNone/>
            </a:pPr>
            <a:endParaRPr lang="es-CO" dirty="0"/>
          </a:p>
          <a:p>
            <a:pPr algn="just"/>
            <a:r>
              <a:rPr lang="es-CO" b="1" dirty="0" err="1"/>
              <a:t>Folksonomía</a:t>
            </a:r>
            <a:r>
              <a:rPr lang="es-CO" b="1" dirty="0"/>
              <a:t> estrecha: </a:t>
            </a:r>
            <a:r>
              <a:rPr lang="es-CO" dirty="0"/>
              <a:t>Al contrario a la anterior, sólo el creador del contenido o un número reducido de personas aplican las etiquetas al contenido. Generalmente esta </a:t>
            </a:r>
            <a:r>
              <a:rPr lang="es-CO" dirty="0" err="1"/>
              <a:t>folksonomía</a:t>
            </a:r>
            <a:r>
              <a:rPr lang="es-CO" dirty="0"/>
              <a:t> esta directamente asociada a un objeto y es difícil saber cómo están siendo utilizadas. Por lo tanto, no genera vocabulario u otras descripciones emergentes. Un ejemplo de </a:t>
            </a:r>
            <a:r>
              <a:rPr lang="es-CO" dirty="0" err="1"/>
              <a:t>folksonomía</a:t>
            </a:r>
            <a:r>
              <a:rPr lang="es-CO" dirty="0"/>
              <a:t> estrecha es </a:t>
            </a:r>
            <a:r>
              <a:rPr lang="es-CO" b="1" dirty="0" err="1"/>
              <a:t>Flickr</a:t>
            </a:r>
            <a:r>
              <a:rPr lang="es-CO" dirty="0"/>
              <a:t>, aplicación online de gestión de imágenes y vídeos que permite buscar, almacenar ordenar y compartir, donde la utilización de los </a:t>
            </a:r>
            <a:r>
              <a:rPr lang="es-CO" dirty="0" err="1"/>
              <a:t>tags</a:t>
            </a:r>
            <a:r>
              <a:rPr lang="es-CO" dirty="0"/>
              <a:t> la lleva a cabo el propietario.</a:t>
            </a:r>
          </a:p>
        </p:txBody>
      </p:sp>
    </p:spTree>
    <p:extLst>
      <p:ext uri="{BB962C8B-B14F-4D97-AF65-F5344CB8AC3E}">
        <p14:creationId xmlns:p14="http://schemas.microsoft.com/office/powerpoint/2010/main" val="24830825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847166" y="97396"/>
            <a:ext cx="8633012" cy="5698285"/>
          </a:xfrm>
        </p:spPr>
        <p:txBody>
          <a:bodyPr>
            <a:normAutofit/>
          </a:bodyPr>
          <a:lstStyle/>
          <a:p>
            <a:pPr algn="just"/>
            <a:r>
              <a:rPr lang="es-CO" dirty="0">
                <a:solidFill>
                  <a:schemeClr val="tx1"/>
                </a:solidFill>
              </a:rPr>
              <a:t>La Web 2.0 ofrece el etiquetado o </a:t>
            </a:r>
            <a:r>
              <a:rPr lang="es-CO" u="sng" dirty="0">
                <a:solidFill>
                  <a:schemeClr val="tx1"/>
                </a:solidFill>
                <a:effectLst>
                  <a:outerShdw blurRad="38100" dist="38100" dir="2700000" algn="tl">
                    <a:srgbClr val="000000">
                      <a:alpha val="43137"/>
                    </a:srgbClr>
                  </a:outerShdw>
                </a:effectLst>
              </a:rPr>
              <a:t>Social Bookmarking </a:t>
            </a:r>
            <a:r>
              <a:rPr lang="es-CO" dirty="0">
                <a:solidFill>
                  <a:schemeClr val="tx1"/>
                </a:solidFill>
              </a:rPr>
              <a:t>donde los usuarios que realizan algún contenido en Internet, etiquetan el tema utilizando palabras claves acerca del contenido del tema, con estas etiquetas lo que se busca es organizar el contenido que se va a compartir.</a:t>
            </a:r>
          </a:p>
          <a:p>
            <a:pPr algn="just"/>
            <a:endParaRPr lang="es-CO" dirty="0">
              <a:solidFill>
                <a:schemeClr val="tx1"/>
              </a:solidFill>
            </a:endParaRPr>
          </a:p>
          <a:p>
            <a:pPr algn="just"/>
            <a:r>
              <a:rPr lang="es-CO" dirty="0">
                <a:solidFill>
                  <a:schemeClr val="tx1"/>
                </a:solidFill>
              </a:rPr>
              <a:t>Una etiqueta (</a:t>
            </a:r>
            <a:r>
              <a:rPr lang="es-CO" dirty="0" err="1">
                <a:solidFill>
                  <a:schemeClr val="tx1"/>
                </a:solidFill>
              </a:rPr>
              <a:t>tag</a:t>
            </a:r>
            <a:r>
              <a:rPr lang="es-CO" dirty="0">
                <a:solidFill>
                  <a:schemeClr val="tx1"/>
                </a:solidFill>
              </a:rPr>
              <a:t> en inglés) es una palabra clave que se le adiciona a un objeto digital; por ejemplo, a un sitio web, una fotografía o un clip de video, para describirlo, posibilitando a cualquier persona encontrar información. </a:t>
            </a:r>
          </a:p>
          <a:p>
            <a:pPr algn="just"/>
            <a:endParaRPr lang="es-CO" dirty="0">
              <a:solidFill>
                <a:schemeClr val="tx1"/>
              </a:solidFill>
            </a:endParaRPr>
          </a:p>
          <a:p>
            <a:r>
              <a:rPr lang="es-CO" dirty="0">
                <a:solidFill>
                  <a:schemeClr val="tx1"/>
                </a:solidFill>
              </a:rPr>
              <a:t> </a:t>
            </a:r>
          </a:p>
          <a:p>
            <a:pPr algn="just"/>
            <a:endParaRPr lang="es-CO" dirty="0">
              <a:solidFill>
                <a:schemeClr val="tx1"/>
              </a:solidFill>
            </a:endParaRPr>
          </a:p>
        </p:txBody>
      </p:sp>
      <p:pic>
        <p:nvPicPr>
          <p:cNvPr id="2" name="Imagen 1">
            <a:extLst>
              <a:ext uri="{FF2B5EF4-FFF2-40B4-BE49-F238E27FC236}">
                <a16:creationId xmlns:a16="http://schemas.microsoft.com/office/drawing/2014/main" id="{46DE46D4-BFE9-463E-A356-19C05AC3F9ED}"/>
              </a:ext>
            </a:extLst>
          </p:cNvPr>
          <p:cNvPicPr>
            <a:picLocks noChangeAspect="1"/>
          </p:cNvPicPr>
          <p:nvPr/>
        </p:nvPicPr>
        <p:blipFill>
          <a:blip r:embed="rId2"/>
          <a:stretch>
            <a:fillRect/>
          </a:stretch>
        </p:blipFill>
        <p:spPr>
          <a:xfrm>
            <a:off x="967409" y="3287160"/>
            <a:ext cx="8512769" cy="2225091"/>
          </a:xfrm>
          <a:prstGeom prst="rect">
            <a:avLst/>
          </a:prstGeom>
          <a:ln w="889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3848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847165" y="204974"/>
            <a:ext cx="9449773" cy="3640886"/>
          </a:xfrm>
        </p:spPr>
        <p:txBody>
          <a:bodyPr>
            <a:normAutofit/>
          </a:bodyPr>
          <a:lstStyle/>
          <a:p>
            <a:pPr algn="just"/>
            <a:r>
              <a:rPr lang="es-CO" b="1" dirty="0">
                <a:solidFill>
                  <a:schemeClr val="tx1"/>
                </a:solidFill>
              </a:rPr>
              <a:t>Social Bookmarking </a:t>
            </a:r>
            <a:r>
              <a:rPr lang="es-CO" dirty="0">
                <a:solidFill>
                  <a:schemeClr val="tx1"/>
                </a:solidFill>
              </a:rPr>
              <a:t>es compartir nuestros enlaces favoritos con otros usuarios de la web. La herramienta más conocida para esto se llama </a:t>
            </a:r>
            <a:r>
              <a:rPr lang="es-CO" dirty="0">
                <a:solidFill>
                  <a:schemeClr val="tx1"/>
                </a:solidFill>
                <a:hlinkClick r:id="rId2"/>
              </a:rPr>
              <a:t>http://www.memorizame.com</a:t>
            </a:r>
            <a:endParaRPr lang="es-CO" dirty="0">
              <a:solidFill>
                <a:schemeClr val="tx1"/>
              </a:solidFill>
            </a:endParaRPr>
          </a:p>
          <a:p>
            <a:pPr algn="just"/>
            <a:endParaRPr lang="es-CO" dirty="0">
              <a:solidFill>
                <a:schemeClr val="tx1"/>
              </a:solidFill>
            </a:endParaRPr>
          </a:p>
          <a:p>
            <a:pPr algn="just"/>
            <a:endParaRPr lang="es-CO" dirty="0">
              <a:solidFill>
                <a:schemeClr val="tx1"/>
              </a:solidFill>
            </a:endParaRPr>
          </a:p>
          <a:p>
            <a:pPr algn="just"/>
            <a:endParaRPr lang="es-CO" dirty="0">
              <a:solidFill>
                <a:schemeClr val="tx1"/>
              </a:solidFill>
            </a:endParaRPr>
          </a:p>
        </p:txBody>
      </p:sp>
      <p:pic>
        <p:nvPicPr>
          <p:cNvPr id="4" name="Imagen 3">
            <a:extLst>
              <a:ext uri="{FF2B5EF4-FFF2-40B4-BE49-F238E27FC236}">
                <a16:creationId xmlns:a16="http://schemas.microsoft.com/office/drawing/2014/main" id="{DA8F90D1-4BCF-4650-A61E-620B9414DD69}"/>
              </a:ext>
            </a:extLst>
          </p:cNvPr>
          <p:cNvPicPr>
            <a:picLocks noChangeAspect="1"/>
          </p:cNvPicPr>
          <p:nvPr/>
        </p:nvPicPr>
        <p:blipFill>
          <a:blip r:embed="rId3"/>
          <a:stretch>
            <a:fillRect/>
          </a:stretch>
        </p:blipFill>
        <p:spPr>
          <a:xfrm>
            <a:off x="1444487" y="1324539"/>
            <a:ext cx="7816712" cy="5042642"/>
          </a:xfrm>
          <a:prstGeom prst="rect">
            <a:avLst/>
          </a:prstGeom>
          <a:ln w="889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2784914802"/>
      </p:ext>
    </p:extLst>
  </p:cSld>
  <p:clrMapOvr>
    <a:masterClrMapping/>
  </p:clrMapOvr>
</p:sld>
</file>

<file path=ppt/theme/theme1.xml><?xml version="1.0" encoding="utf-8"?>
<a:theme xmlns:a="http://schemas.openxmlformats.org/drawingml/2006/main" name="Facet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107</TotalTime>
  <Words>344</Words>
  <Application>Microsoft Office PowerPoint</Application>
  <PresentationFormat>Panorámica</PresentationFormat>
  <Paragraphs>14</Paragraphs>
  <Slides>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5</vt:i4>
      </vt:variant>
    </vt:vector>
  </HeadingPairs>
  <TitlesOfParts>
    <vt:vector size="9" baseType="lpstr">
      <vt:lpstr>Arial</vt:lpstr>
      <vt:lpstr>Trebuchet MS</vt:lpstr>
      <vt:lpstr>Wingdings 3</vt:lpstr>
      <vt:lpstr>Faceta</vt:lpstr>
      <vt:lpstr>FOLKSONOMY Y SOCIAL BOOKMARKING</vt:lpstr>
      <vt:lpstr>Presentación de PowerPoint</vt:lpstr>
      <vt:lpstr>Tipos de folksonomía según Thomas Vander Val:</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FOLKSONOMY</dc:title>
  <dc:creator>SARITA</dc:creator>
  <cp:lastModifiedBy>Claudia  Bibiana Osorio  Sanchez</cp:lastModifiedBy>
  <cp:revision>19</cp:revision>
  <dcterms:created xsi:type="dcterms:W3CDTF">2014-03-19T03:25:49Z</dcterms:created>
  <dcterms:modified xsi:type="dcterms:W3CDTF">2018-03-08T16:35:38Z</dcterms:modified>
</cp:coreProperties>
</file>